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4"/>
  </p:notesMasterIdLst>
  <p:sldIdLst>
    <p:sldId id="398" r:id="rId2"/>
    <p:sldId id="405" r:id="rId3"/>
    <p:sldId id="404" r:id="rId4"/>
    <p:sldId id="400" r:id="rId5"/>
    <p:sldId id="408" r:id="rId6"/>
    <p:sldId id="406" r:id="rId7"/>
    <p:sldId id="407" r:id="rId8"/>
    <p:sldId id="409" r:id="rId9"/>
    <p:sldId id="410" r:id="rId10"/>
    <p:sldId id="411" r:id="rId11"/>
    <p:sldId id="412" r:id="rId12"/>
    <p:sldId id="41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00"/>
    <a:srgbClr val="B1DBBF"/>
    <a:srgbClr val="FF3300"/>
    <a:srgbClr val="F6A496"/>
    <a:srgbClr val="F0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5" autoAdjust="0"/>
    <p:restoredTop sz="97897" autoAdjust="0"/>
  </p:normalViewPr>
  <p:slideViewPr>
    <p:cSldViewPr>
      <p:cViewPr>
        <p:scale>
          <a:sx n="90" d="100"/>
          <a:sy n="90" d="100"/>
        </p:scale>
        <p:origin x="-1421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6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BE1E123-09D4-4F92-AEF4-7C7159BCA12B}" type="datetimeFigureOut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F0A31AB-B78D-42B7-B34A-F4E40D7D6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749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9DECA-8518-4F13-B0AB-21E1A60A9A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9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8F39A-47CC-41C1-AB91-B7032131EE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5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EDD63-3E15-439A-9A22-E55837C6C8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69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EC3D9-0C31-4CE7-AC8A-737EB1C5B5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6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7A7BC-AB2E-4C14-BA55-D69885BCAC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6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E4E65-6A52-45E2-83FC-5E4086983B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8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9FF4C-6059-4EF1-8BB5-C63658CA3D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6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DF310-B6DF-4E1A-B597-A0F6CB2F58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4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95446-FBDB-4A74-B0CC-ECC20E500C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5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407BD-30C1-417B-AF1D-43E59C1AF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77067-3313-4FFA-A158-3D27A2E05A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3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9DBE7-BEDA-4BEF-8587-C0F3553F73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63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9000"/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4DA42F6-C3F2-4540-8B26-825D19374A51}" type="slidenum">
              <a:rPr lang="ru-RU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4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756" y="2132856"/>
            <a:ext cx="9108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3600" b="1" dirty="0">
                <a:solidFill>
                  <a:srgbClr val="C00000"/>
                </a:solidFill>
              </a:rPr>
              <a:t>Проблемы прослеживаемости измерений активности "чистых"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sz="3600" b="1" dirty="0" smtClean="0">
                <a:solidFill>
                  <a:srgbClr val="C00000"/>
                </a:solidFill>
              </a:rPr>
              <a:t>бета-излучающих </a:t>
            </a:r>
            <a:r>
              <a:rPr lang="ru-RU" sz="3600" b="1" dirty="0">
                <a:solidFill>
                  <a:srgbClr val="C00000"/>
                </a:solidFill>
              </a:rPr>
              <a:t>радионуклидов</a:t>
            </a:r>
            <a:endParaRPr lang="en-US" sz="3600" b="1" kern="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068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000" b="1" dirty="0">
                <a:solidFill>
                  <a:srgbClr val="7030A0"/>
                </a:solidFill>
              </a:rPr>
              <a:t>Научно-техническая конференция</a:t>
            </a:r>
          </a:p>
          <a:p>
            <a:pPr algn="ctr" eaLnBrk="1" hangingPunct="1"/>
            <a:r>
              <a:rPr lang="ru-RU" sz="2000" b="1" dirty="0">
                <a:solidFill>
                  <a:srgbClr val="7030A0"/>
                </a:solidFill>
              </a:rPr>
              <a:t> «Ядерное приборостроение: история, современность, перспективы»</a:t>
            </a:r>
          </a:p>
          <a:p>
            <a:pPr algn="ctr" eaLnBrk="1" hangingPunct="1"/>
            <a:r>
              <a:rPr lang="ru-RU" sz="2000" b="1" kern="0" dirty="0">
                <a:solidFill>
                  <a:srgbClr val="7030A0"/>
                </a:solidFill>
              </a:rPr>
              <a:t> СНИИП 25 - 27 октября 2022</a:t>
            </a:r>
            <a:endParaRPr lang="en-US" sz="2000" b="1" kern="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42930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sz="2400" b="1" kern="0" dirty="0">
                <a:solidFill>
                  <a:srgbClr val="000000"/>
                </a:solidFill>
              </a:rPr>
              <a:t>С.В</a:t>
            </a:r>
            <a:r>
              <a:rPr lang="ru-RU" sz="2400" b="1" kern="0" dirty="0" smtClean="0">
                <a:solidFill>
                  <a:srgbClr val="000000"/>
                </a:solidFill>
              </a:rPr>
              <a:t>. </a:t>
            </a:r>
            <a:r>
              <a:rPr lang="ru-RU" sz="2400" b="1" kern="0" dirty="0" err="1" smtClean="0">
                <a:solidFill>
                  <a:srgbClr val="000000"/>
                </a:solidFill>
              </a:rPr>
              <a:t>Коростин</a:t>
            </a:r>
            <a:endParaRPr lang="ru-RU" sz="2400" b="1" kern="0" dirty="0">
              <a:solidFill>
                <a:srgbClr val="000000"/>
              </a:solidFill>
            </a:endParaRPr>
          </a:p>
          <a:p>
            <a:pPr algn="ctr" eaLnBrk="1" hangingPunct="1"/>
            <a:r>
              <a:rPr lang="ru-RU" sz="2400" b="1" kern="0" dirty="0">
                <a:solidFill>
                  <a:srgbClr val="000000"/>
                </a:solidFill>
              </a:rPr>
              <a:t>ООО «НТЦ Амплитуда»</a:t>
            </a:r>
            <a:endParaRPr lang="ru-RU" sz="2400" b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363"/>
            <a:ext cx="8229600" cy="418058"/>
          </a:xfrm>
        </p:spPr>
        <p:txBody>
          <a:bodyPr/>
          <a:lstStyle/>
          <a:p>
            <a:r>
              <a:rPr lang="ru-RU" sz="2800" dirty="0" smtClean="0"/>
              <a:t>Поглощение в 6С0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5400600" cy="355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556" y="495879"/>
            <a:ext cx="5653137" cy="371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980728"/>
            <a:ext cx="295232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К</a:t>
            </a:r>
            <a:r>
              <a:rPr lang="ru-RU" dirty="0" smtClean="0">
                <a:solidFill>
                  <a:srgbClr val="002060"/>
                </a:solidFill>
              </a:rPr>
              <a:t>ратность ослабления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~</a:t>
            </a:r>
            <a:r>
              <a:rPr lang="ru-RU" dirty="0" smtClean="0">
                <a:solidFill>
                  <a:srgbClr val="002060"/>
                </a:solidFill>
              </a:rPr>
              <a:t> 10 % / (г/см</a:t>
            </a:r>
            <a:r>
              <a:rPr lang="ru-RU" baseline="30000" dirty="0" smtClean="0">
                <a:solidFill>
                  <a:srgbClr val="002060"/>
                </a:solidFill>
              </a:rPr>
              <a:t>2</a:t>
            </a:r>
            <a:r>
              <a:rPr lang="ru-RU" dirty="0" smtClean="0">
                <a:solidFill>
                  <a:srgbClr val="002060"/>
                </a:solidFill>
              </a:rPr>
              <a:t>)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00600" y="4437112"/>
            <a:ext cx="37156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Т.И. </a:t>
            </a:r>
            <a:r>
              <a:rPr lang="ru-RU" dirty="0" err="1"/>
              <a:t>Шильникова</a:t>
            </a:r>
            <a:r>
              <a:rPr lang="ru-RU" dirty="0"/>
              <a:t>, И.В. Алексеев, С.М. </a:t>
            </a:r>
            <a:r>
              <a:rPr lang="ru-RU" dirty="0" err="1"/>
              <a:t>Аршанский</a:t>
            </a:r>
            <a:r>
              <a:rPr lang="ru-RU" dirty="0"/>
              <a:t>, Г.В. Жуков, А.В. </a:t>
            </a:r>
            <a:r>
              <a:rPr lang="ru-RU" dirty="0" err="1"/>
              <a:t>Заневский</a:t>
            </a:r>
            <a:r>
              <a:rPr lang="ru-RU" dirty="0"/>
              <a:t>, Н.Н. Моисеев, А.А. Осокина, С.В. </a:t>
            </a:r>
            <a:r>
              <a:rPr lang="ru-RU" dirty="0" err="1"/>
              <a:t>Сэпман</a:t>
            </a:r>
            <a:r>
              <a:rPr lang="ru-RU" dirty="0"/>
              <a:t>, Е.Е. Терещенко</a:t>
            </a:r>
          </a:p>
          <a:p>
            <a:r>
              <a:rPr lang="ru-RU" dirty="0" smtClean="0"/>
              <a:t>«</a:t>
            </a:r>
            <a:r>
              <a:rPr lang="ru-RU" dirty="0"/>
              <a:t>АНРИ» №4 (107</a:t>
            </a:r>
            <a:r>
              <a:rPr lang="ru-RU" dirty="0" smtClean="0"/>
              <a:t>) стр. 18 -23</a:t>
            </a:r>
          </a:p>
          <a:p>
            <a:r>
              <a:rPr lang="ru-RU" dirty="0" smtClean="0"/>
              <a:t> </a:t>
            </a:r>
            <a:r>
              <a:rPr lang="ru-RU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8442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490066"/>
          </a:xfrm>
        </p:spPr>
        <p:txBody>
          <a:bodyPr/>
          <a:lstStyle/>
          <a:p>
            <a:r>
              <a:rPr lang="ru-RU" sz="3200" dirty="0" smtClean="0"/>
              <a:t>Аттестация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842095"/>
              </p:ext>
            </p:extLst>
          </p:nvPr>
        </p:nvGraphicFramePr>
        <p:xfrm>
          <a:off x="35495" y="620688"/>
          <a:ext cx="9108505" cy="3786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1"/>
                <a:gridCol w="5688632"/>
                <a:gridCol w="432048"/>
                <a:gridCol w="1547664"/>
              </a:tblGrid>
              <a:tr h="410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3.7.АКБ.0001.2022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68" marR="43868" marT="43868" marB="438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Рабочий эталон 2 разряда единицы удельной активности радионуклидов Sr-90+Y-90 с номинальным значением 9,4 Бк/г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68" marR="43868" marT="43868" marB="438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960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68" marR="43868" marT="43868" marB="438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13.04.2022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68" marR="43868" marT="43868" marB="438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3.1.ZБН.2917.2022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68" marR="43868" marT="43868" marB="438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Государственный рабочий эталон единицы удельной активности радионуклида Sr-90(Y-90) 2 разряда с номинальными значениями 15,1 Бк/г, 5,2 Бк/г, 27,4 Бк/г, единицы удельной активности радионуклида К-40 2 разряда с номинальным значением 13,0 Бк/г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68" marR="43868" marT="43868" marB="438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313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68" marR="43868" marT="43868" marB="438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09.02.2022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68" marR="43868" marT="43868" marB="438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3.1.ZБИ.0910.2021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68" marR="43868" marT="43868" marB="438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Государственный рабочий эталон 2 разряда единицы удельной активности радионуклидов[^]Sr-90(Y-90) с номинальными значениями 1,07 Бк/г и 8,84 Бк/г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68" marR="43868" marT="43868" marB="438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2732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68" marR="43868" marT="43868" marB="438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07.12.2021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68" marR="43868" marT="43868" marB="438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3.7.АВЯ.0003.2021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68" marR="43868" marT="43868" marB="438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Рабочий эталон единицы активности радионуклида Sr-90 2 разряда с номинальным значением 15,1 Бк, единицы удельной активности радионуклида Sr-90 2 разряда с номинальным значением 71,1 Бк/г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68" marR="43868" marT="43868" marB="438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1350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68" marR="43868" marT="43868" marB="438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16.07.2021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68" marR="43868" marT="43868" marB="438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910403"/>
              </p:ext>
            </p:extLst>
          </p:nvPr>
        </p:nvGraphicFramePr>
        <p:xfrm>
          <a:off x="179512" y="4437112"/>
          <a:ext cx="8712968" cy="2061958"/>
        </p:xfrm>
        <a:graphic>
          <a:graphicData uri="http://schemas.openxmlformats.org/drawingml/2006/table">
            <a:tbl>
              <a:tblPr/>
              <a:tblGrid>
                <a:gridCol w="1772129"/>
                <a:gridCol w="6940839"/>
              </a:tblGrid>
              <a:tr h="432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3.2.ВОЯ.0016.2017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Verdana"/>
                      </a:endParaRPr>
                    </a:p>
                  </a:txBody>
                  <a:tcPr marL="19145" marR="19145" marT="7658" marB="7658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Рабочий эталон 2 разряда единицы удельной активности бета-излучающих радионуклидов в диапазоне значений от 1·103 до 1,5·103 Бк</a:t>
                      </a:r>
                    </a:p>
                  </a:txBody>
                  <a:tcPr marL="19145" marR="19145" marT="7658" marB="7658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0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3.7.АКБ.0001.2022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Verdana"/>
                      </a:endParaRPr>
                    </a:p>
                  </a:txBody>
                  <a:tcPr marL="19145" marR="19145" marT="7658" marB="7658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Рабочий эталон 2 разряда единицы удельной активности радионуклидов Sr-90+Y-90 с номинальным значением 9,4 Бк/г</a:t>
                      </a:r>
                    </a:p>
                  </a:txBody>
                  <a:tcPr marL="19145" marR="19145" marT="7658" marB="7658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58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3.ААУ.0062.2022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Verdana"/>
                      </a:endParaRPr>
                    </a:p>
                  </a:txBody>
                  <a:tcPr marL="19145" marR="19145" marT="7658" marB="7658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Эталон единиц активности (удельной активности) радионуклидов 2 разряда номинального значения 6,14·10</a:t>
                      </a:r>
                      <a:r>
                        <a:rPr lang="ru-RU" sz="1200" b="1" baseline="30000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2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 Бк (6,14 Бк/г):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Радионуклидный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источник специального назначения (источник бета-излучения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радионуклидный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закрытый) зав. № 420/21092</a:t>
                      </a:r>
                    </a:p>
                  </a:txBody>
                  <a:tcPr marL="19145" marR="19145" marT="7658" marB="7658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6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90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2699792" y="116632"/>
            <a:ext cx="5904656" cy="1152128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ГЭТ 6-2016</a:t>
            </a:r>
          </a:p>
          <a:p>
            <a:pPr algn="ctr"/>
            <a:r>
              <a:rPr lang="ru-RU" b="1" dirty="0"/>
              <a:t>ГПЭ единиц активности радионуклидов, удельной активности, потока альфа-, бета-частиц и фотонов радионуклидных источников</a:t>
            </a:r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7216575" y="1615632"/>
            <a:ext cx="1387873" cy="1597344"/>
          </a:xfrm>
          <a:prstGeom prst="flowChartMagneticDisk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Раствор</a:t>
            </a:r>
          </a:p>
          <a:p>
            <a:pPr algn="ctr"/>
            <a:r>
              <a:rPr lang="ru-RU" b="1" dirty="0" smtClean="0"/>
              <a:t>Бк/г, г</a:t>
            </a:r>
          </a:p>
          <a:p>
            <a:pPr algn="ctr"/>
            <a:r>
              <a:rPr lang="ru-RU" b="1" dirty="0" smtClean="0"/>
              <a:t>(1М НС</a:t>
            </a:r>
            <a:r>
              <a:rPr lang="en-US" b="1" dirty="0" smtClean="0"/>
              <a:t>l)</a:t>
            </a:r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ВЭТ/РЭ1р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7692634" y="1284960"/>
            <a:ext cx="383468" cy="41584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28184" y="2030985"/>
            <a:ext cx="4165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Компарирование</a:t>
            </a:r>
            <a:r>
              <a:rPr lang="ru-RU" b="1" dirty="0" smtClean="0"/>
              <a:t>: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1) Эквивалентность эталонного раствора и источника:</a:t>
            </a:r>
          </a:p>
          <a:p>
            <a:r>
              <a:rPr lang="ru-RU" b="1" dirty="0" smtClean="0"/>
              <a:t>-    </a:t>
            </a:r>
            <a:r>
              <a:rPr lang="ru-RU" b="1" dirty="0" smtClean="0">
                <a:solidFill>
                  <a:srgbClr val="7030A0"/>
                </a:solidFill>
              </a:rPr>
              <a:t>Геометрия измерений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Поглощение бета-излучения в матрицах эталона и раствора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2) Стабильность эталонного раствора за время </a:t>
            </a:r>
            <a:r>
              <a:rPr lang="ru-RU" b="1" dirty="0" err="1" smtClean="0">
                <a:solidFill>
                  <a:srgbClr val="FF0000"/>
                </a:solidFill>
              </a:rPr>
              <a:t>компарирования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  <p:sp>
        <p:nvSpPr>
          <p:cNvPr id="2" name="Куб 1"/>
          <p:cNvSpPr/>
          <p:nvPr/>
        </p:nvSpPr>
        <p:spPr>
          <a:xfrm>
            <a:off x="4499991" y="1615631"/>
            <a:ext cx="2075673" cy="1453327"/>
          </a:xfrm>
          <a:prstGeom prst="cub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Ионно-обменная смола Бк/г, г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ВЭТ/РЭ1р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5400000">
            <a:off x="6599359" y="1876824"/>
            <a:ext cx="383468" cy="83778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Цилиндр 2"/>
          <p:cNvSpPr/>
          <p:nvPr/>
        </p:nvSpPr>
        <p:spPr>
          <a:xfrm>
            <a:off x="5006021" y="5085184"/>
            <a:ext cx="3312368" cy="757604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Источник, Бк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ru-RU" b="1" dirty="0" smtClean="0">
                <a:solidFill>
                  <a:schemeClr val="tx1"/>
                </a:solidFill>
              </a:rPr>
              <a:t>Бк/г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РЭ 1р/ РЭ2р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6410177" y="1051992"/>
            <a:ext cx="504056" cy="4537992"/>
          </a:xfrm>
          <a:prstGeom prst="leftBrace">
            <a:avLst>
              <a:gd name="adj1" fmla="val 11021"/>
              <a:gd name="adj2" fmla="val 50187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522299" y="4105725"/>
            <a:ext cx="2305943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Компарирование</a:t>
            </a:r>
            <a:endParaRPr lang="ru-RU" b="1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6432954" y="4484433"/>
            <a:ext cx="484632" cy="600751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0800000">
            <a:off x="6419889" y="3518625"/>
            <a:ext cx="484632" cy="600751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8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432048"/>
          </a:xfrm>
        </p:spPr>
        <p:txBody>
          <a:bodyPr/>
          <a:lstStyle/>
          <a:p>
            <a:r>
              <a:rPr lang="ru-RU" sz="2000" dirty="0" smtClean="0"/>
              <a:t>Поглощение бета-излучения </a:t>
            </a:r>
            <a:r>
              <a:rPr lang="en-US" sz="2000" dirty="0" smtClean="0"/>
              <a:t>Sr-Y-90</a:t>
            </a:r>
            <a:r>
              <a:rPr lang="ru-RU" sz="2000" dirty="0" smtClean="0"/>
              <a:t> в матрицах из разных веществ</a:t>
            </a:r>
            <a:endParaRPr lang="ru-RU" sz="2000" dirty="0"/>
          </a:p>
        </p:txBody>
      </p:sp>
      <p:pic>
        <p:nvPicPr>
          <p:cNvPr id="1027" name="Picture 3" descr="C:\Users\korostin\Documents\работа\ЭталонБета\эксперимент\ОИСН\Фото\ОИСН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7" b="19206"/>
          <a:stretch/>
        </p:blipFill>
        <p:spPr bwMode="auto">
          <a:xfrm>
            <a:off x="395536" y="1052736"/>
            <a:ext cx="2749042" cy="125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orostin\Documents\работа\ЭталонБета\DSC03641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2" t="8877" r="33621" b="25955"/>
          <a:stretch/>
        </p:blipFill>
        <p:spPr bwMode="auto">
          <a:xfrm>
            <a:off x="3515752" y="849536"/>
            <a:ext cx="2658534" cy="453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orostin\Documents\работа\ЭталонБета\презентация\20221020_1737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6" t="26371" r="21726" b="14155"/>
          <a:stretch/>
        </p:blipFill>
        <p:spPr bwMode="auto">
          <a:xfrm>
            <a:off x="827584" y="2426484"/>
            <a:ext cx="1800200" cy="137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рапеция 2"/>
          <p:cNvSpPr/>
          <p:nvPr/>
        </p:nvSpPr>
        <p:spPr>
          <a:xfrm>
            <a:off x="6876256" y="3594694"/>
            <a:ext cx="2088232" cy="490725"/>
          </a:xfrm>
          <a:prstGeom prst="trapezoi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8" b="21903"/>
          <a:stretch/>
        </p:blipFill>
        <p:spPr bwMode="auto">
          <a:xfrm>
            <a:off x="880921" y="4085419"/>
            <a:ext cx="144837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рапеция 6"/>
          <p:cNvSpPr/>
          <p:nvPr/>
        </p:nvSpPr>
        <p:spPr>
          <a:xfrm rot="10800000">
            <a:off x="6876256" y="4121422"/>
            <a:ext cx="2088232" cy="360040"/>
          </a:xfrm>
          <a:prstGeom prst="trapezoi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4049415"/>
            <a:ext cx="2088232" cy="72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7769206" y="4404375"/>
            <a:ext cx="288032" cy="45719"/>
          </a:xfrm>
          <a:prstGeom prst="round1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13582" y="476672"/>
            <a:ext cx="7662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Компаратор МКС-01А МУЛЬТИРАД сцинтиллятор, кювета </a:t>
            </a:r>
            <a:r>
              <a:rPr lang="ru-RU" dirty="0" smtClean="0">
                <a:sym typeface="Symbol"/>
              </a:rPr>
              <a:t> 70 мм</a:t>
            </a:r>
            <a:endParaRPr lang="ru-RU" dirty="0"/>
          </a:p>
        </p:txBody>
      </p:sp>
      <p:sp>
        <p:nvSpPr>
          <p:cNvPr id="8" name="Волна 7"/>
          <p:cNvSpPr/>
          <p:nvPr/>
        </p:nvSpPr>
        <p:spPr>
          <a:xfrm>
            <a:off x="7005972" y="2426484"/>
            <a:ext cx="1814500" cy="959108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005972" y="2654906"/>
            <a:ext cx="1814500" cy="9397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14111" y="4221088"/>
            <a:ext cx="2050377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4556987" y="4594821"/>
            <a:ext cx="288032" cy="1578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43808" y="5812916"/>
            <a:ext cx="463736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Точечный источник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4" name="Прямая со стрелкой 23"/>
          <p:cNvCxnSpPr>
            <a:endCxn id="19" idx="4"/>
          </p:cNvCxnSpPr>
          <p:nvPr/>
        </p:nvCxnSpPr>
        <p:spPr>
          <a:xfrm flipH="1" flipV="1">
            <a:off x="4701003" y="4752666"/>
            <a:ext cx="339050" cy="10739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1880084" y="4905066"/>
            <a:ext cx="2331876" cy="9215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6372200" y="4403966"/>
            <a:ext cx="1515514" cy="1408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77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92829"/>
            <a:ext cx="5160452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/>
              <a:t>Поглощение бета-излучения </a:t>
            </a:r>
            <a:r>
              <a:rPr lang="en-US" dirty="0" smtClean="0"/>
              <a:t>Sr-Y-90</a:t>
            </a:r>
            <a:r>
              <a:rPr lang="en-US" dirty="0"/>
              <a:t> </a:t>
            </a:r>
            <a:r>
              <a:rPr lang="ru-RU" dirty="0" smtClean="0"/>
              <a:t> </a:t>
            </a:r>
            <a:r>
              <a:rPr lang="en-US" dirty="0" smtClean="0"/>
              <a:t>0,4 </a:t>
            </a:r>
            <a:r>
              <a:rPr lang="ru-RU" dirty="0" smtClean="0"/>
              <a:t>г/см</a:t>
            </a:r>
            <a:r>
              <a:rPr lang="ru-RU" baseline="30000" dirty="0" smtClean="0"/>
              <a:t>2</a:t>
            </a:r>
            <a:endParaRPr lang="ru-RU" baseline="30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0688"/>
            <a:ext cx="9142701" cy="600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26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267744" y="30362"/>
            <a:ext cx="5160452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/>
              <a:t>Поглощение бета-излучения </a:t>
            </a:r>
            <a:r>
              <a:rPr lang="en-US" dirty="0" smtClean="0"/>
              <a:t>Sr-Y-90</a:t>
            </a:r>
            <a:r>
              <a:rPr lang="en-US" dirty="0"/>
              <a:t> </a:t>
            </a:r>
            <a:r>
              <a:rPr lang="ru-RU" dirty="0" smtClean="0"/>
              <a:t> </a:t>
            </a:r>
            <a:r>
              <a:rPr lang="en-US" dirty="0" smtClean="0"/>
              <a:t>0,4 </a:t>
            </a:r>
            <a:r>
              <a:rPr lang="ru-RU" dirty="0" smtClean="0"/>
              <a:t>г/см</a:t>
            </a:r>
            <a:r>
              <a:rPr lang="ru-RU" baseline="30000" dirty="0" smtClean="0"/>
              <a:t>2</a:t>
            </a:r>
            <a:endParaRPr lang="ru-RU" baseline="30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3"/>
            <a:ext cx="9108504" cy="598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31099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20144" y="401455"/>
            <a:ext cx="184731" cy="276999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 wrap="none">
            <a:spAutoFit/>
          </a:bodyPr>
          <a:lstStyle/>
          <a:p>
            <a:endParaRPr lang="ru-RU" baseline="30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81329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sym typeface="Symbol"/>
              </a:rPr>
              <a:t>[I(</a:t>
            </a:r>
            <a:r>
              <a:rPr lang="ru-RU" dirty="0">
                <a:solidFill>
                  <a:srgbClr val="C00000"/>
                </a:solidFill>
                <a:sym typeface="Symbol"/>
              </a:rPr>
              <a:t>полимер)-</a:t>
            </a:r>
            <a:r>
              <a:rPr lang="en-US" dirty="0">
                <a:solidFill>
                  <a:srgbClr val="C00000"/>
                </a:solidFill>
                <a:sym typeface="Symbol"/>
              </a:rPr>
              <a:t>I (</a:t>
            </a:r>
            <a:r>
              <a:rPr lang="ru-RU" dirty="0">
                <a:solidFill>
                  <a:srgbClr val="C00000"/>
                </a:solidFill>
                <a:sym typeface="Symbol"/>
              </a:rPr>
              <a:t>матрица</a:t>
            </a:r>
            <a:r>
              <a:rPr lang="ru-RU" dirty="0" smtClean="0">
                <a:solidFill>
                  <a:srgbClr val="C00000"/>
                </a:solidFill>
                <a:sym typeface="Symbol"/>
              </a:rPr>
              <a:t>)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]/</a:t>
            </a:r>
            <a:r>
              <a:rPr lang="en-US" dirty="0">
                <a:solidFill>
                  <a:srgbClr val="C00000"/>
                </a:solidFill>
                <a:sym typeface="Symbol"/>
              </a:rPr>
              <a:t> I(</a:t>
            </a:r>
            <a:r>
              <a:rPr lang="ru-RU" dirty="0">
                <a:solidFill>
                  <a:srgbClr val="C00000"/>
                </a:solidFill>
                <a:sym typeface="Symbol"/>
              </a:rPr>
              <a:t>полимер</a:t>
            </a:r>
            <a:r>
              <a:rPr lang="ru-RU" dirty="0" smtClean="0">
                <a:solidFill>
                  <a:srgbClr val="C00000"/>
                </a:solidFill>
                <a:sym typeface="Symbol"/>
              </a:rPr>
              <a:t>)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] </a:t>
            </a:r>
            <a:r>
              <a:rPr lang="ru-RU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ru-RU" dirty="0">
                <a:solidFill>
                  <a:srgbClr val="C00000"/>
                </a:solidFill>
                <a:sym typeface="Symbol"/>
              </a:rPr>
              <a:t>в </a:t>
            </a:r>
            <a:r>
              <a:rPr lang="ru-RU" dirty="0" smtClean="0">
                <a:solidFill>
                  <a:srgbClr val="C00000"/>
                </a:solidFill>
                <a:sym typeface="Symbol"/>
              </a:rPr>
              <a:t>зависимости от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Z</a:t>
            </a:r>
            <a:r>
              <a:rPr lang="ru-RU" baseline="-25000" dirty="0" err="1" smtClean="0">
                <a:solidFill>
                  <a:srgbClr val="C00000"/>
                </a:solidFill>
                <a:sym typeface="Symbol"/>
              </a:rPr>
              <a:t>эфф</a:t>
            </a:r>
            <a:endParaRPr lang="ru-RU" baseline="-250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982135211"/>
              </p:ext>
            </p:extLst>
          </p:nvPr>
        </p:nvGraphicFramePr>
        <p:xfrm>
          <a:off x="4029009" y="3758853"/>
          <a:ext cx="4906962" cy="253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370"/>
                <a:gridCol w="1152128"/>
                <a:gridCol w="10904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Матрица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ru-RU" baseline="-25000" dirty="0" err="1" smtClean="0">
                          <a:solidFill>
                            <a:schemeClr val="tx1"/>
                          </a:solidFill>
                        </a:rPr>
                        <a:t>эфф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 моль/г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sym typeface="Symbol"/>
                        </a:rPr>
                        <a:t>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sym typeface="Symbol"/>
                        </a:rPr>
                        <a:t>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 / I</a:t>
                      </a:r>
                      <a:r>
                        <a:rPr lang="ru-RU" baseline="-25000" dirty="0" smtClean="0">
                          <a:solidFill>
                            <a:schemeClr val="tx1"/>
                          </a:solidFill>
                          <a:sym typeface="Symbol"/>
                        </a:rPr>
                        <a:t>п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 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1М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HCl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+ H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эталон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7,6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-29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Катионит КУ-2-8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-22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Соль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Ва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+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9,6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-24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407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Соль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-I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14,7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-12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Соль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-II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19,9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-0,8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9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1524"/>
            <a:ext cx="7632848" cy="646331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Поглощение бета-излучения </a:t>
            </a:r>
            <a:r>
              <a:rPr lang="en-US" dirty="0" smtClean="0"/>
              <a:t>Sr-Y-90</a:t>
            </a:r>
            <a:r>
              <a:rPr lang="en-US" dirty="0"/>
              <a:t> </a:t>
            </a:r>
            <a:r>
              <a:rPr lang="ru-RU" dirty="0" smtClean="0"/>
              <a:t> </a:t>
            </a:r>
            <a:r>
              <a:rPr lang="en-US" dirty="0" smtClean="0"/>
              <a:t>0,4 </a:t>
            </a:r>
            <a:r>
              <a:rPr lang="ru-RU" dirty="0" smtClean="0"/>
              <a:t>г/см</a:t>
            </a:r>
            <a:r>
              <a:rPr lang="ru-RU" baseline="30000" dirty="0" smtClean="0"/>
              <a:t>2</a:t>
            </a:r>
          </a:p>
          <a:p>
            <a:r>
              <a:rPr lang="en-US" dirty="0" smtClean="0">
                <a:solidFill>
                  <a:srgbClr val="C00000"/>
                </a:solidFill>
                <a:sym typeface="Symbol"/>
              </a:rPr>
              <a:t>I(</a:t>
            </a:r>
            <a:r>
              <a:rPr lang="ru-RU" dirty="0" smtClean="0">
                <a:solidFill>
                  <a:srgbClr val="C00000"/>
                </a:solidFill>
                <a:sym typeface="Symbol"/>
              </a:rPr>
              <a:t>полимер)-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I (</a:t>
            </a:r>
            <a:r>
              <a:rPr lang="ru-RU" dirty="0" smtClean="0">
                <a:solidFill>
                  <a:srgbClr val="C00000"/>
                </a:solidFill>
                <a:sym typeface="Symbol"/>
              </a:rPr>
              <a:t>матрица) в зависимости от нижнего дискриминатора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37" y="850469"/>
            <a:ext cx="9144000" cy="600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6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30362"/>
            <a:ext cx="5160452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/>
              <a:t>Поглощение бета-излучения </a:t>
            </a:r>
            <a:r>
              <a:rPr lang="en-US" dirty="0" smtClean="0"/>
              <a:t>Sr-Y-90</a:t>
            </a:r>
            <a:r>
              <a:rPr lang="en-US" dirty="0"/>
              <a:t> </a:t>
            </a:r>
            <a:r>
              <a:rPr lang="ru-RU" dirty="0" smtClean="0"/>
              <a:t> </a:t>
            </a:r>
            <a:r>
              <a:rPr lang="en-US" dirty="0" smtClean="0"/>
              <a:t>0,4 </a:t>
            </a:r>
            <a:r>
              <a:rPr lang="ru-RU" dirty="0" smtClean="0"/>
              <a:t>г/см</a:t>
            </a:r>
            <a:r>
              <a:rPr lang="ru-RU" baseline="30000" dirty="0" smtClean="0"/>
              <a:t>2</a:t>
            </a:r>
            <a:endParaRPr lang="ru-RU" baseline="30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36457" cy="600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0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30362"/>
            <a:ext cx="4098879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Стабильность раствора (испарение)</a:t>
            </a:r>
            <a:endParaRPr lang="ru-RU" baseline="30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13" y="764704"/>
            <a:ext cx="9115317" cy="599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101857762"/>
              </p:ext>
            </p:extLst>
          </p:nvPr>
        </p:nvGraphicFramePr>
        <p:xfrm>
          <a:off x="539552" y="3573016"/>
          <a:ext cx="4104456" cy="278092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83994"/>
                <a:gridCol w="1296326"/>
                <a:gridCol w="1224136"/>
              </a:tblGrid>
              <a:tr h="5434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Размещение кюветы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ym typeface="Symbol"/>
                        </a:rPr>
                        <a:t></a:t>
                      </a:r>
                      <a:r>
                        <a:rPr lang="en-US" sz="1400" dirty="0" smtClean="0">
                          <a:sym typeface="Symbol"/>
                        </a:rPr>
                        <a:t>m/</a:t>
                      </a:r>
                      <a:r>
                        <a:rPr lang="en-US" sz="1400" baseline="0" dirty="0" smtClean="0">
                          <a:sym typeface="Symbol"/>
                        </a:rPr>
                        <a:t> t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ym typeface="Symbol"/>
                        </a:rPr>
                        <a:t>мг / мин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ym typeface="Symbol"/>
                        </a:rPr>
                        <a:t></a:t>
                      </a:r>
                      <a:r>
                        <a:rPr lang="en-US" sz="1400" dirty="0" smtClean="0">
                          <a:sym typeface="Symbol"/>
                        </a:rPr>
                        <a:t>I/I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ym typeface="Symbol"/>
                        </a:rPr>
                        <a:t>за 10 мин</a:t>
                      </a:r>
                      <a:r>
                        <a:rPr lang="en-US" sz="1400" dirty="0" smtClean="0">
                          <a:sym typeface="Symbol"/>
                        </a:rPr>
                        <a:t> %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85000"/>
                      </a:schemeClr>
                    </a:solidFill>
                  </a:tcPr>
                </a:tc>
              </a:tr>
              <a:tr h="319647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23 – 25 </a:t>
                      </a:r>
                      <a:r>
                        <a:rPr lang="en-US" sz="1400" b="1" baseline="30000" dirty="0" err="1" smtClean="0"/>
                        <a:t>o</a:t>
                      </a:r>
                      <a:r>
                        <a:rPr lang="en-US" sz="1400" b="1" dirty="0" err="1" smtClean="0"/>
                        <a:t>C</a:t>
                      </a:r>
                      <a:r>
                        <a:rPr lang="en-US" sz="1400" b="1" dirty="0" smtClean="0"/>
                        <a:t>    47 – 48 %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4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Под крышкой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- 1,5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- 0,2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1964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На воздухе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- 4,8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- 0,8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1964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 спектрометре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- 4,2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-0,4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19647">
                <a:tc gridSpan="3"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23 – 25 </a:t>
                      </a:r>
                      <a:r>
                        <a:rPr lang="pl-PL" sz="1400" b="1" baseline="30000" dirty="0" smtClean="0"/>
                        <a:t>o</a:t>
                      </a:r>
                      <a:r>
                        <a:rPr lang="pl-PL" sz="1400" b="1" dirty="0" smtClean="0"/>
                        <a:t>C    </a:t>
                      </a:r>
                      <a:r>
                        <a:rPr lang="en-US" sz="1400" b="1" dirty="0" smtClean="0"/>
                        <a:t>35</a:t>
                      </a:r>
                      <a:r>
                        <a:rPr lang="pl-PL" sz="1400" b="1" dirty="0" smtClean="0"/>
                        <a:t> – </a:t>
                      </a:r>
                      <a:r>
                        <a:rPr lang="en-US" sz="1400" b="1" dirty="0" smtClean="0"/>
                        <a:t>37</a:t>
                      </a:r>
                      <a:r>
                        <a:rPr lang="pl-PL" sz="1400" b="1" dirty="0" smtClean="0"/>
                        <a:t>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4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На воздухе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- 11,0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-1,8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964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 спектрометре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- 5,1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-0,8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4932040" y="1700808"/>
            <a:ext cx="1490464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012160" y="1700808"/>
            <a:ext cx="144016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99592" y="505875"/>
            <a:ext cx="7488832" cy="246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Эталонный раствор </a:t>
            </a:r>
            <a:r>
              <a:rPr lang="en-US" sz="1600" dirty="0" smtClean="0">
                <a:solidFill>
                  <a:schemeClr val="tx1"/>
                </a:solidFill>
              </a:rPr>
              <a:t>~ 40 </a:t>
            </a:r>
            <a:r>
              <a:rPr lang="ru-RU" sz="1600" dirty="0" smtClean="0">
                <a:solidFill>
                  <a:schemeClr val="tx1"/>
                </a:solidFill>
              </a:rPr>
              <a:t>Бк / г  - Большое время измерений (</a:t>
            </a:r>
            <a:r>
              <a:rPr lang="en-US" sz="1600" dirty="0" smtClean="0">
                <a:solidFill>
                  <a:schemeClr val="tx1"/>
                </a:solidFill>
              </a:rPr>
              <a:t>~ 30 </a:t>
            </a:r>
            <a:r>
              <a:rPr lang="ru-RU" sz="1600" dirty="0" smtClean="0">
                <a:solidFill>
                  <a:schemeClr val="tx1"/>
                </a:solidFill>
              </a:rPr>
              <a:t>мин)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17183" y="1484784"/>
            <a:ext cx="409804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Растворитель – жидкость с высоким давлением насыщенных паров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(напр. равновесный глицерин)</a:t>
            </a:r>
          </a:p>
        </p:txBody>
      </p:sp>
    </p:spTree>
    <p:extLst>
      <p:ext uri="{BB962C8B-B14F-4D97-AF65-F5344CB8AC3E}">
        <p14:creationId xmlns:p14="http://schemas.microsoft.com/office/powerpoint/2010/main" val="33200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ru-RU" sz="2800" b="1" dirty="0"/>
              <a:t>Подготовка для </a:t>
            </a:r>
            <a:r>
              <a:rPr lang="ru-RU" sz="2800" b="1" dirty="0" err="1"/>
              <a:t>компарирования</a:t>
            </a:r>
            <a:r>
              <a:rPr lang="ru-RU" sz="2800" b="1" dirty="0"/>
              <a:t> с «произвольным» </a:t>
            </a:r>
            <a:r>
              <a:rPr lang="ru-RU" sz="2800" b="1" dirty="0" smtClean="0"/>
              <a:t>источником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6341" y="1196752"/>
            <a:ext cx="9107488" cy="5329237"/>
          </a:xfrm>
          <a:solidFill>
            <a:srgbClr val="FFFFCC"/>
          </a:solidFill>
        </p:spPr>
        <p:txBody>
          <a:bodyPr/>
          <a:lstStyle/>
          <a:p>
            <a:pPr marL="0" indent="0">
              <a:buNone/>
            </a:pPr>
            <a:r>
              <a:rPr lang="ru-RU" b="1" i="1" u="sng" dirty="0" smtClean="0">
                <a:solidFill>
                  <a:srgbClr val="FF0000"/>
                </a:solidFill>
              </a:rPr>
              <a:t>Эталонный раствор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Растворитель с высоким давлением паров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Допирование</a:t>
            </a:r>
            <a:r>
              <a:rPr lang="ru-RU" b="1" dirty="0">
                <a:solidFill>
                  <a:srgbClr val="FF0000"/>
                </a:solidFill>
              </a:rPr>
              <a:t> для «подгонки» по </a:t>
            </a:r>
            <a:r>
              <a:rPr lang="en-US" b="1" dirty="0">
                <a:solidFill>
                  <a:srgbClr val="FF0000"/>
                </a:solidFill>
              </a:rPr>
              <a:t>Z</a:t>
            </a:r>
            <a:r>
              <a:rPr lang="ru-RU" b="1" baseline="-25000" dirty="0" err="1" smtClean="0">
                <a:solidFill>
                  <a:srgbClr val="FF0000"/>
                </a:solidFill>
              </a:rPr>
              <a:t>эфф</a:t>
            </a:r>
            <a:endParaRPr lang="ru-RU" b="1" baseline="-25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i="1" u="sng" dirty="0" smtClean="0">
                <a:solidFill>
                  <a:srgbClr val="002060"/>
                </a:solidFill>
              </a:rPr>
              <a:t>Ионообменная смола</a:t>
            </a:r>
            <a:endParaRPr lang="ru-RU" b="1" i="1" u="sng" dirty="0">
              <a:solidFill>
                <a:srgbClr val="002060"/>
              </a:solidFill>
            </a:endParaRPr>
          </a:p>
          <a:p>
            <a:r>
              <a:rPr lang="ru-RU" b="1" dirty="0" err="1">
                <a:solidFill>
                  <a:srgbClr val="002060"/>
                </a:solidFill>
              </a:rPr>
              <a:t>Допирование</a:t>
            </a:r>
            <a:r>
              <a:rPr lang="ru-RU" b="1" dirty="0">
                <a:solidFill>
                  <a:srgbClr val="002060"/>
                </a:solidFill>
              </a:rPr>
              <a:t> для «подгонки» по </a:t>
            </a:r>
            <a:r>
              <a:rPr lang="en-US" b="1" dirty="0">
                <a:solidFill>
                  <a:srgbClr val="002060"/>
                </a:solidFill>
              </a:rPr>
              <a:t>Z</a:t>
            </a:r>
            <a:r>
              <a:rPr lang="ru-RU" b="1" baseline="-25000" dirty="0" err="1" smtClean="0">
                <a:solidFill>
                  <a:srgbClr val="002060"/>
                </a:solidFill>
              </a:rPr>
              <a:t>эфф</a:t>
            </a:r>
            <a:endParaRPr lang="ru-RU" b="1" baseline="-25000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Ионная емкость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Однородность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Катионы в эталонном растворе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103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4261</TotalTime>
  <Words>581</Words>
  <Application>Microsoft Office PowerPoint</Application>
  <PresentationFormat>Экран (4:3)</PresentationFormat>
  <Paragraphs>120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2_Оформление по умолчанию</vt:lpstr>
      <vt:lpstr>Презентация PowerPoint</vt:lpstr>
      <vt:lpstr>Презентация PowerPoint</vt:lpstr>
      <vt:lpstr>Поглощение бета-излучения Sr-Y-90 в матрицах из разных веществ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для компарирования с «произвольным» источником</vt:lpstr>
      <vt:lpstr>Поглощение в 6С0</vt:lpstr>
      <vt:lpstr>Аттестация</vt:lpstr>
      <vt:lpstr>Спасибо за внимание!</vt:lpstr>
    </vt:vector>
  </TitlesOfParts>
  <Company>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закон Российской Федерации от 26 июня 2008 года N 102-ФЗ</dc:title>
  <dc:creator>дом</dc:creator>
  <cp:lastModifiedBy>Коростин Сергей Владимирович</cp:lastModifiedBy>
  <cp:revision>530</cp:revision>
  <dcterms:created xsi:type="dcterms:W3CDTF">2009-03-10T17:03:07Z</dcterms:created>
  <dcterms:modified xsi:type="dcterms:W3CDTF">2022-10-24T05:46:31Z</dcterms:modified>
</cp:coreProperties>
</file>